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1" r:id="rId16"/>
    <p:sldId id="268" r:id="rId17"/>
    <p:sldId id="269" r:id="rId18"/>
    <p:sldId id="270" r:id="rId19"/>
    <p:sldId id="272" r:id="rId20"/>
    <p:sldId id="274" r:id="rId21"/>
    <p:sldId id="273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FF9933"/>
    <a:srgbClr val="FFCC00"/>
    <a:srgbClr val="00FFFF"/>
    <a:srgbClr val="009900"/>
    <a:srgbClr val="00CC66"/>
    <a:srgbClr val="66FF66"/>
    <a:srgbClr val="6699FF"/>
    <a:srgbClr val="66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84"/>
      </p:cViewPr>
      <p:guideLst>
        <p:guide orient="horz" pos="2160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48BA3-9DA4-4107-8D80-4D1FEC8574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D9DBD-E9FF-444E-B19E-E2FB45F952F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D9DBD-E9FF-444E-B19E-E2FB45F952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EB75-B341-468B-98F4-4FB4973298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1B54E-9FC4-4A84-AA57-72BCE9CD21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EB75-B341-468B-98F4-4FB4973298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1B54E-9FC4-4A84-AA57-72BCE9CD21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EB75-B341-468B-98F4-4FB4973298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1B54E-9FC4-4A84-AA57-72BCE9CD21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EB75-B341-468B-98F4-4FB4973298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1B54E-9FC4-4A84-AA57-72BCE9CD21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EB75-B341-468B-98F4-4FB4973298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1B54E-9FC4-4A84-AA57-72BCE9CD21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EB75-B341-468B-98F4-4FB4973298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1B54E-9FC4-4A84-AA57-72BCE9CD21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EB75-B341-468B-98F4-4FB4973298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1B54E-9FC4-4A84-AA57-72BCE9CD21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EB75-B341-468B-98F4-4FB4973298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1B54E-9FC4-4A84-AA57-72BCE9CD21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EB75-B341-468B-98F4-4FB4973298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1B54E-9FC4-4A84-AA57-72BCE9CD21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EB75-B341-468B-98F4-4FB4973298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1B54E-9FC4-4A84-AA57-72BCE9CD21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EB75-B341-468B-98F4-4FB4973298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1B54E-9FC4-4A84-AA57-72BCE9CD21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9EB75-B341-468B-98F4-4FB4973298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1B54E-9FC4-4A84-AA57-72BCE9CD218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wm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632" y="0"/>
            <a:ext cx="102606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2160" y="5774170"/>
            <a:ext cx="273630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75656" y="614749"/>
            <a:ext cx="1661993" cy="60887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 smtClean="0">
                <a:solidFill>
                  <a:srgbClr val="FFCC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认识</a:t>
            </a:r>
            <a:r>
              <a:rPr lang="zh-CN" altLang="en-US" sz="9600" dirty="0">
                <a:solidFill>
                  <a:srgbClr val="FF9933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时</a:t>
            </a:r>
            <a:r>
              <a:rPr lang="zh-CN" altLang="en-US" sz="9600" dirty="0" smtClean="0">
                <a:solidFill>
                  <a:srgbClr val="FF9933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钟</a:t>
            </a:r>
            <a:endParaRPr lang="zh-CN" altLang="en-US" sz="9600" dirty="0">
              <a:solidFill>
                <a:srgbClr val="FF9933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98020" y="3547005"/>
            <a:ext cx="1015663" cy="31564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大</a:t>
            </a:r>
            <a:r>
              <a:rPr lang="zh-CN" altLang="en-US" sz="5400" dirty="0" smtClean="0">
                <a:solidFill>
                  <a:srgbClr val="66FFCC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班</a:t>
            </a:r>
            <a:r>
              <a:rPr lang="zh-CN" altLang="en-US" sz="5400" dirty="0" smtClean="0">
                <a:solidFill>
                  <a:srgbClr val="00B0F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社</a:t>
            </a:r>
            <a:r>
              <a:rPr lang="zh-CN" altLang="en-US" sz="5400" dirty="0" smtClean="0">
                <a:solidFill>
                  <a:srgbClr val="0070C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会</a:t>
            </a:r>
            <a:endParaRPr lang="zh-CN" altLang="en-US" sz="5400" dirty="0">
              <a:solidFill>
                <a:srgbClr val="0070C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1026" name="Picture 2" descr="C:\Program Files (x86)\Microsoft Office\MEDIA\CAGCAT10\j023413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36039"/>
            <a:ext cx="1952531" cy="207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1" grpId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内容占位符 15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016" y="2882089"/>
            <a:ext cx="805137" cy="1192318"/>
          </a:xfrm>
        </p:spPr>
      </p:pic>
      <p:sp>
        <p:nvSpPr>
          <p:cNvPr id="20" name="右箭头 19"/>
          <p:cNvSpPr/>
          <p:nvPr/>
        </p:nvSpPr>
        <p:spPr>
          <a:xfrm>
            <a:off x="4937071" y="3168293"/>
            <a:ext cx="976021" cy="90611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Tree"/>
          <p:cNvSpPr>
            <a:spLocks noEditPoints="1" noChangeArrowheads="1"/>
          </p:cNvSpPr>
          <p:nvPr/>
        </p:nvSpPr>
        <p:spPr bwMode="auto">
          <a:xfrm>
            <a:off x="3763697" y="-29793"/>
            <a:ext cx="1467573" cy="139842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Tree"/>
          <p:cNvSpPr>
            <a:spLocks noEditPoints="1" noChangeArrowheads="1"/>
          </p:cNvSpPr>
          <p:nvPr/>
        </p:nvSpPr>
        <p:spPr bwMode="auto">
          <a:xfrm>
            <a:off x="6122927" y="741238"/>
            <a:ext cx="781765" cy="84521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Tree"/>
          <p:cNvSpPr>
            <a:spLocks noEditPoints="1" noChangeArrowheads="1"/>
          </p:cNvSpPr>
          <p:nvPr/>
        </p:nvSpPr>
        <p:spPr bwMode="auto">
          <a:xfrm>
            <a:off x="7387960" y="1557240"/>
            <a:ext cx="649457" cy="875231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Tree"/>
          <p:cNvSpPr>
            <a:spLocks noEditPoints="1" noChangeArrowheads="1"/>
          </p:cNvSpPr>
          <p:nvPr/>
        </p:nvSpPr>
        <p:spPr bwMode="auto">
          <a:xfrm>
            <a:off x="7761981" y="2579661"/>
            <a:ext cx="1081848" cy="1426868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Tree"/>
          <p:cNvSpPr>
            <a:spLocks noEditPoints="1" noChangeArrowheads="1"/>
          </p:cNvSpPr>
          <p:nvPr/>
        </p:nvSpPr>
        <p:spPr bwMode="auto">
          <a:xfrm>
            <a:off x="4067944" y="5259701"/>
            <a:ext cx="1216310" cy="1629459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Tree"/>
          <p:cNvSpPr>
            <a:spLocks noEditPoints="1" noChangeArrowheads="1"/>
          </p:cNvSpPr>
          <p:nvPr/>
        </p:nvSpPr>
        <p:spPr bwMode="auto">
          <a:xfrm>
            <a:off x="6311719" y="5501617"/>
            <a:ext cx="646868" cy="936104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Tree"/>
          <p:cNvSpPr>
            <a:spLocks noEditPoints="1" noChangeArrowheads="1"/>
          </p:cNvSpPr>
          <p:nvPr/>
        </p:nvSpPr>
        <p:spPr bwMode="auto">
          <a:xfrm>
            <a:off x="7319344" y="4323597"/>
            <a:ext cx="716791" cy="936104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Tree"/>
          <p:cNvSpPr>
            <a:spLocks noEditPoints="1" noChangeArrowheads="1"/>
          </p:cNvSpPr>
          <p:nvPr/>
        </p:nvSpPr>
        <p:spPr bwMode="auto">
          <a:xfrm>
            <a:off x="1395535" y="4324506"/>
            <a:ext cx="750088" cy="1048891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Tree"/>
          <p:cNvSpPr>
            <a:spLocks noEditPoints="1" noChangeArrowheads="1"/>
          </p:cNvSpPr>
          <p:nvPr/>
        </p:nvSpPr>
        <p:spPr bwMode="auto">
          <a:xfrm>
            <a:off x="2738365" y="5470388"/>
            <a:ext cx="648072" cy="967333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Tree"/>
          <p:cNvSpPr>
            <a:spLocks noEditPoints="1" noChangeArrowheads="1"/>
          </p:cNvSpPr>
          <p:nvPr/>
        </p:nvSpPr>
        <p:spPr bwMode="auto">
          <a:xfrm>
            <a:off x="1433655" y="1586453"/>
            <a:ext cx="673848" cy="854213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Tree"/>
          <p:cNvSpPr>
            <a:spLocks noEditPoints="1" noChangeArrowheads="1"/>
          </p:cNvSpPr>
          <p:nvPr/>
        </p:nvSpPr>
        <p:spPr bwMode="auto">
          <a:xfrm>
            <a:off x="577671" y="2575604"/>
            <a:ext cx="1192907" cy="1413909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Tree"/>
          <p:cNvSpPr>
            <a:spLocks noEditPoints="1" noChangeArrowheads="1"/>
          </p:cNvSpPr>
          <p:nvPr/>
        </p:nvSpPr>
        <p:spPr bwMode="auto">
          <a:xfrm>
            <a:off x="2459164" y="694673"/>
            <a:ext cx="883342" cy="805831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右箭头 17"/>
          <p:cNvSpPr/>
          <p:nvPr/>
        </p:nvSpPr>
        <p:spPr>
          <a:xfrm rot="16200000">
            <a:off x="3238644" y="2423494"/>
            <a:ext cx="2643245" cy="30421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680" y="1566804"/>
            <a:ext cx="1361609" cy="1224136"/>
          </a:xfrm>
          <a:prstGeom prst="rect">
            <a:avLst/>
          </a:prstGeom>
        </p:spPr>
      </p:pic>
      <p:sp>
        <p:nvSpPr>
          <p:cNvPr id="19" name="椭圆 18"/>
          <p:cNvSpPr/>
          <p:nvPr/>
        </p:nvSpPr>
        <p:spPr>
          <a:xfrm>
            <a:off x="4131860" y="3256857"/>
            <a:ext cx="837212" cy="7200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3796089" y="176876"/>
            <a:ext cx="1224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 smtClean="0">
                <a:solidFill>
                  <a:srgbClr val="00FFFF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12</a:t>
            </a:r>
            <a:endParaRPr lang="zh-CN" altLang="en-US" sz="7200" dirty="0">
              <a:solidFill>
                <a:srgbClr val="00FFFF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34371" y="940122"/>
            <a:ext cx="492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00FFFF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1</a:t>
            </a:r>
            <a:endParaRPr lang="zh-CN" altLang="en-US" sz="3600" dirty="0">
              <a:solidFill>
                <a:srgbClr val="00FFFF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6784" y="1787721"/>
            <a:ext cx="511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00FFFF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2</a:t>
            </a:r>
            <a:endParaRPr lang="zh-CN" altLang="en-US" sz="4400" dirty="0">
              <a:solidFill>
                <a:srgbClr val="00FFFF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68591" y="2776608"/>
            <a:ext cx="711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 smtClean="0">
                <a:solidFill>
                  <a:srgbClr val="00FFFF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3</a:t>
            </a:r>
            <a:endParaRPr lang="zh-CN" altLang="en-US" sz="7200" dirty="0">
              <a:solidFill>
                <a:srgbClr val="00FFFF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22372" y="4581128"/>
            <a:ext cx="580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00FFFF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4</a:t>
            </a:r>
            <a:endParaRPr lang="zh-CN" altLang="en-US" sz="4000" dirty="0">
              <a:solidFill>
                <a:srgbClr val="00FFFF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82122" y="5658931"/>
            <a:ext cx="444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00FFFF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5</a:t>
            </a:r>
            <a:endParaRPr lang="zh-CN" altLang="en-US" sz="4800" dirty="0">
              <a:solidFill>
                <a:srgbClr val="00FFFF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90085" y="5513797"/>
            <a:ext cx="1293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 smtClean="0">
                <a:solidFill>
                  <a:srgbClr val="00FFFF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6</a:t>
            </a:r>
            <a:endParaRPr lang="zh-CN" altLang="en-US" sz="7200" dirty="0">
              <a:solidFill>
                <a:srgbClr val="00FFFF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71786" y="5729835"/>
            <a:ext cx="485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00FFFF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7</a:t>
            </a:r>
            <a:endParaRPr lang="zh-CN" altLang="en-US" sz="4000" dirty="0">
              <a:solidFill>
                <a:srgbClr val="00FFFF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26663" y="4653136"/>
            <a:ext cx="487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00FFFF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8</a:t>
            </a:r>
            <a:endParaRPr lang="zh-CN" altLang="en-US" sz="4000" dirty="0">
              <a:solidFill>
                <a:srgbClr val="00FFFF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4475" y="2776607"/>
            <a:ext cx="936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 smtClean="0">
                <a:solidFill>
                  <a:srgbClr val="00FFFF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9</a:t>
            </a:r>
            <a:endParaRPr lang="zh-CN" altLang="en-US" sz="7200" dirty="0">
              <a:solidFill>
                <a:srgbClr val="00FFFF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95535" y="1787721"/>
            <a:ext cx="845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00FFFF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10</a:t>
            </a:r>
            <a:endParaRPr lang="zh-CN" altLang="en-US" sz="3600" dirty="0">
              <a:solidFill>
                <a:srgbClr val="00FFFF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1024" name="TextBox 1023"/>
          <p:cNvSpPr txBox="1"/>
          <p:nvPr/>
        </p:nvSpPr>
        <p:spPr>
          <a:xfrm>
            <a:off x="2574493" y="884257"/>
            <a:ext cx="753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00FFFF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11</a:t>
            </a:r>
            <a:endParaRPr lang="zh-CN" altLang="en-US" sz="3600" dirty="0">
              <a:solidFill>
                <a:srgbClr val="00FFFF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10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8640"/>
            <a:ext cx="6779760" cy="60095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0"/>
            <a:ext cx="7416824" cy="6552728"/>
          </a:xfrm>
        </p:spPr>
      </p:pic>
      <p:sp>
        <p:nvSpPr>
          <p:cNvPr id="8" name="TextBox 7"/>
          <p:cNvSpPr txBox="1"/>
          <p:nvPr/>
        </p:nvSpPr>
        <p:spPr>
          <a:xfrm>
            <a:off x="7740352" y="651588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一起拨整点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3960440" cy="4079452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780928"/>
            <a:ext cx="4248472" cy="364399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146239" y="4293096"/>
            <a:ext cx="189026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altLang="zh-CN" sz="8800" b="1" i="1" cap="all" spc="0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7</a:t>
            </a:r>
            <a:r>
              <a:rPr lang="zh-CN" altLang="en-US" sz="8800" b="1" i="1" cap="all" spc="0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点</a:t>
            </a:r>
            <a:endParaRPr lang="zh-CN" altLang="en-US" sz="8800" b="1" i="1" cap="all" spc="0" dirty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888432" cy="3875449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852936"/>
            <a:ext cx="4392488" cy="357949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115616" y="4221088"/>
            <a:ext cx="2044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altLang="zh-CN" sz="9600" b="1" i="1" cap="all" spc="0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8</a:t>
            </a:r>
            <a:r>
              <a:rPr lang="zh-CN" altLang="en-US" sz="9600" b="1" i="1" cap="all" spc="0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点</a:t>
            </a:r>
            <a:endParaRPr lang="zh-CN" altLang="en-US" sz="9600" b="1" i="1" cap="all" spc="0" dirty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15616" y="4460268"/>
            <a:ext cx="225414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altLang="zh-CN" sz="8000" b="1" i="1" cap="all" spc="0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12</a:t>
            </a:r>
            <a:r>
              <a:rPr lang="zh-CN" altLang="en-US" sz="8000" b="1" i="1" cap="all" spc="0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点</a:t>
            </a:r>
            <a:endParaRPr lang="zh-CN" altLang="en-US" sz="8000" b="1" i="1" cap="all" spc="0" dirty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129" y="2276872"/>
            <a:ext cx="5696181" cy="4272136"/>
          </a:xfrm>
          <a:prstGeom prst="rect">
            <a:avLst/>
          </a:prstGeom>
        </p:spPr>
      </p:pic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3816424" cy="389925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20480" cy="4147661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063561"/>
            <a:ext cx="5436096" cy="358782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43608" y="4437112"/>
            <a:ext cx="173477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altLang="zh-CN" sz="8000" b="1" i="1" cap="all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r>
              <a:rPr lang="zh-CN" altLang="en-US" sz="8000" b="1" i="1" cap="all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点</a:t>
            </a:r>
            <a:endParaRPr lang="zh-CN" altLang="en-US" sz="8000" b="1" i="1" cap="all" spc="0" dirty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3744416" cy="3813178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90" y="3284984"/>
            <a:ext cx="4536504" cy="333740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259632" y="4581128"/>
            <a:ext cx="173477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altLang="zh-CN" sz="8000" b="1" i="1" cap="all" spc="0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9</a:t>
            </a:r>
            <a:r>
              <a:rPr lang="zh-CN" altLang="en-US" sz="8000" b="1" i="1" cap="all" spc="0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点</a:t>
            </a:r>
            <a:endParaRPr lang="zh-CN" altLang="en-US" sz="8000" b="1" i="1" cap="all" spc="0" dirty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8681">
            <a:off x="647394" y="457171"/>
            <a:ext cx="3636106" cy="272708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9992">
            <a:off x="5436096" y="489204"/>
            <a:ext cx="2952750" cy="29527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074">
            <a:off x="4881587" y="3535739"/>
            <a:ext cx="3868852" cy="29016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01008"/>
            <a:ext cx="4233141" cy="3174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19672" y="980728"/>
            <a:ext cx="5688632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908720"/>
            <a:ext cx="59046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9933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设计意图</a:t>
            </a:r>
            <a:r>
              <a:rPr lang="en-US" altLang="zh-CN" sz="4000" dirty="0" smtClean="0">
                <a:solidFill>
                  <a:srgbClr val="FF9933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: </a:t>
            </a:r>
            <a:endParaRPr lang="en-US" altLang="zh-CN" sz="4000" dirty="0" smtClean="0">
              <a:solidFill>
                <a:srgbClr val="FF9933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r>
              <a:rPr lang="en-US" altLang="zh-C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CN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zh-CN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俗话说</a:t>
            </a: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:“</a:t>
            </a:r>
            <a:r>
              <a:rPr lang="zh-CN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一寸光阴一寸金</a:t>
            </a: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寸金难买寸光阴。”可见时间是多么的宝贵。但时间对孩子来说却非常抽象</a:t>
            </a: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他们一般体会不到时间的重要性。另外</a:t>
            </a: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大班的孩子面临入小学</a:t>
            </a: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小学与幼儿园的作息差别很大</a:t>
            </a: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小学必须严格遵守时间限制</a:t>
            </a: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在一定时间内必须完成一定的任务。所以我今天设计的课程的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意图</a:t>
            </a:r>
            <a:r>
              <a:rPr lang="zh-CN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在于帮助孩子建立时间观念</a:t>
            </a: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养成良好的作息习惯。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时钟</a:t>
            </a:r>
            <a:r>
              <a:rPr lang="zh-CN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是孩子们了解时间、感受时间最直接的工具</a:t>
            </a: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因而设计教学活动</a:t>
            </a: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《</a:t>
            </a:r>
            <a:r>
              <a:rPr lang="zh-CN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认识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时钟</a:t>
            </a: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》,</a:t>
            </a:r>
            <a:r>
              <a:rPr lang="zh-CN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以此来 引起幼儿对时间的关注。 </a:t>
            </a:r>
            <a:endParaRPr lang="zh-CN" alt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95536" y="62068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38" y="0"/>
            <a:ext cx="91440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414595" y="620688"/>
            <a:ext cx="800219" cy="43924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9933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活动目标：</a:t>
            </a:r>
            <a:endParaRPr lang="zh-CN" altLang="en-US" sz="4000" dirty="0">
              <a:solidFill>
                <a:srgbClr val="FF9933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045" y="2721610"/>
            <a:ext cx="813181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0">
              <a:lnSpc>
                <a:spcPct val="150000"/>
              </a:lnSpc>
              <a:buFont typeface="+mj-ea"/>
              <a:buNone/>
            </a:pP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、感受时间的变化，知道时间与人们生活学习的关系。</a:t>
            </a:r>
            <a:endParaRPr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indent="0">
              <a:lnSpc>
                <a:spcPct val="150000"/>
              </a:lnSpc>
              <a:buFont typeface="+mj-ea"/>
              <a:buNone/>
            </a:pP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、认识时钟，知道时针、分钟以及他们之间的运转关系。</a:t>
            </a:r>
            <a:endParaRPr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indent="0">
              <a:lnSpc>
                <a:spcPct val="150000"/>
              </a:lnSpc>
              <a:buFont typeface="+mj-ea"/>
              <a:buNone/>
            </a:pP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、能够正确的辨认整点和半点。</a:t>
            </a:r>
            <a:endParaRPr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67544" y="620688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9933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活动准备：</a:t>
            </a:r>
            <a:endParaRPr lang="zh-CN" altLang="en-US" sz="4000" dirty="0">
              <a:solidFill>
                <a:srgbClr val="FF9933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542151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PPT   </a:t>
            </a:r>
            <a:r>
              <a:rPr lang="zh-CN" altLang="en-US" dirty="0" smtClean="0"/>
              <a:t>自制钟</a:t>
            </a:r>
            <a:r>
              <a:rPr lang="en-US" altLang="zh-CN" dirty="0"/>
              <a:t>2</a:t>
            </a:r>
            <a:r>
              <a:rPr lang="zh-CN" altLang="en-US" dirty="0" smtClean="0"/>
              <a:t>个  实物钟</a:t>
            </a:r>
            <a:r>
              <a:rPr lang="en-US" altLang="zh-CN" dirty="0" smtClean="0"/>
              <a:t>1</a:t>
            </a:r>
            <a:r>
              <a:rPr lang="zh-CN" altLang="en-US" dirty="0" smtClean="0"/>
              <a:t>个  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2934480"/>
            <a:ext cx="54006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9933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活动重难点：</a:t>
            </a:r>
            <a:endParaRPr lang="en-US" altLang="zh-CN" sz="4000" dirty="0" smtClean="0">
              <a:solidFill>
                <a:srgbClr val="FF9933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r>
              <a:rPr lang="en-US" altLang="zh-CN" dirty="0">
                <a:solidFill>
                  <a:srgbClr val="FF9933"/>
                </a:solidFill>
                <a:latin typeface="+mn-ea"/>
              </a:rPr>
              <a:t> </a:t>
            </a:r>
            <a:endParaRPr lang="en-US" altLang="zh-CN" dirty="0" smtClean="0">
              <a:solidFill>
                <a:srgbClr val="FF9933"/>
              </a:solidFill>
              <a:latin typeface="+mn-ea"/>
            </a:endParaRPr>
          </a:p>
          <a:p>
            <a:r>
              <a:rPr lang="en-US" altLang="zh-CN" dirty="0">
                <a:latin typeface="+mn-ea"/>
              </a:rPr>
              <a:t> </a:t>
            </a:r>
            <a:r>
              <a:rPr lang="en-US" altLang="zh-CN" dirty="0" smtClean="0">
                <a:latin typeface="+mn-ea"/>
              </a:rPr>
              <a:t>  </a:t>
            </a:r>
            <a:r>
              <a:rPr lang="zh-CN" altLang="en-US" dirty="0" smtClean="0">
                <a:latin typeface="+mn-ea"/>
              </a:rPr>
              <a:t>了解分针和时钟的运行规律，幼儿学会认识整点</a:t>
            </a:r>
            <a:endParaRPr lang="en-US" altLang="zh-CN" dirty="0" smtClean="0">
              <a:latin typeface="+mn-ea"/>
            </a:endParaRPr>
          </a:p>
          <a:p>
            <a:endParaRPr lang="en-US" altLang="zh-CN" dirty="0" smtClean="0">
              <a:solidFill>
                <a:srgbClr val="FF9933"/>
              </a:solidFill>
              <a:latin typeface="+mn-ea"/>
            </a:endParaRPr>
          </a:p>
          <a:p>
            <a:endParaRPr lang="zh-CN" altLang="en-US" sz="4000" dirty="0">
              <a:solidFill>
                <a:srgbClr val="FF9933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9933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活动过程：</a:t>
            </a:r>
            <a:endParaRPr lang="zh-CN" altLang="en-US" sz="4000" dirty="0">
              <a:solidFill>
                <a:srgbClr val="FF9933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703" y="1064785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 smtClean="0"/>
              <a:t>谜语导入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1.</a:t>
            </a:r>
            <a:r>
              <a:rPr lang="zh-CN" altLang="en-US" dirty="0" smtClean="0"/>
              <a:t>猜谜语 （一匹马儿三条腿，日夜奔跑不喊累，滴答滴答提醒你，时间一定    要珍惜）这是什么东西啊？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2.</a:t>
            </a:r>
            <a:r>
              <a:rPr lang="zh-CN" altLang="en-US" dirty="0" smtClean="0"/>
              <a:t>提问 家里还有哪些钟啊 有什么形状的？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3.</a:t>
            </a:r>
            <a:r>
              <a:rPr lang="zh-CN" altLang="en-US" dirty="0"/>
              <a:t>总结钟的作用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</a:t>
            </a:r>
            <a:r>
              <a:rPr lang="zh-CN" altLang="en-US" dirty="0" smtClean="0"/>
              <a:t>钟</a:t>
            </a:r>
            <a:r>
              <a:rPr lang="zh-CN" altLang="en-US" dirty="0"/>
              <a:t>不停的走</a:t>
            </a:r>
            <a:r>
              <a:rPr lang="en-US" altLang="zh-CN" dirty="0"/>
              <a:t>,</a:t>
            </a:r>
            <a:r>
              <a:rPr lang="zh-CN" altLang="en-US" dirty="0"/>
              <a:t>它是一个计时间的工具</a:t>
            </a:r>
            <a:r>
              <a:rPr lang="en-US" altLang="zh-CN" dirty="0"/>
              <a:t>,</a:t>
            </a:r>
            <a:r>
              <a:rPr lang="zh-CN" altLang="en-US" dirty="0"/>
              <a:t>告诉人们几点了</a:t>
            </a:r>
            <a:r>
              <a:rPr lang="en-US" altLang="zh-CN" dirty="0"/>
              <a:t>,</a:t>
            </a:r>
            <a:r>
              <a:rPr lang="zh-CN" altLang="en-US" dirty="0"/>
              <a:t>应该做什么事</a:t>
            </a:r>
            <a:r>
              <a:rPr lang="en-US" altLang="zh-CN" dirty="0"/>
              <a:t>,</a:t>
            </a:r>
            <a:r>
              <a:rPr lang="zh-CN" altLang="en-US" dirty="0"/>
              <a:t>它可以帮助我们养成良好的生活习惯</a:t>
            </a:r>
            <a:r>
              <a:rPr lang="en-US" altLang="zh-CN" dirty="0"/>
              <a:t>,</a:t>
            </a:r>
            <a:r>
              <a:rPr lang="zh-CN" altLang="en-US" dirty="0"/>
              <a:t>它是我们的好朋友</a:t>
            </a:r>
            <a:r>
              <a:rPr lang="en-US" altLang="zh-CN" dirty="0"/>
              <a:t>,</a:t>
            </a:r>
            <a:r>
              <a:rPr lang="zh-CN" altLang="en-US" dirty="0"/>
              <a:t>小朋友认识钟</a:t>
            </a:r>
            <a:r>
              <a:rPr lang="en-US" altLang="zh-CN" dirty="0"/>
              <a:t>,</a:t>
            </a:r>
            <a:r>
              <a:rPr lang="zh-CN" altLang="en-US" dirty="0"/>
              <a:t>可以按时起床</a:t>
            </a:r>
            <a:r>
              <a:rPr lang="en-US" altLang="zh-CN" dirty="0"/>
              <a:t>,</a:t>
            </a:r>
            <a:r>
              <a:rPr lang="zh-CN" altLang="en-US" dirty="0"/>
              <a:t>按时上幼儿园</a:t>
            </a:r>
            <a:r>
              <a:rPr lang="en-US" altLang="zh-CN" dirty="0"/>
              <a:t>,</a:t>
            </a:r>
            <a:r>
              <a:rPr lang="zh-CN" altLang="en-US" dirty="0"/>
              <a:t>老师可以根据钟上时间按时上课</a:t>
            </a:r>
            <a:r>
              <a:rPr lang="en-US" altLang="zh-CN" dirty="0"/>
              <a:t>,</a:t>
            </a:r>
            <a:r>
              <a:rPr lang="zh-CN" altLang="en-US" dirty="0"/>
              <a:t>按时做游戏</a:t>
            </a:r>
            <a:r>
              <a:rPr lang="en-US" altLang="zh-CN" dirty="0"/>
              <a:t>,</a:t>
            </a:r>
            <a:r>
              <a:rPr lang="zh-CN" altLang="en-US" dirty="0"/>
              <a:t>按时让小朋友吃饭</a:t>
            </a:r>
            <a:r>
              <a:rPr lang="en-US" altLang="zh-CN" dirty="0"/>
              <a:t>,</a:t>
            </a:r>
            <a:r>
              <a:rPr lang="zh-CN" altLang="en-US" dirty="0"/>
              <a:t>钟的用处可大了。 </a:t>
            </a:r>
            <a:endParaRPr lang="en-US" altLang="zh-CN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 smtClean="0"/>
              <a:t>简单认识钟</a:t>
            </a:r>
            <a:endParaRPr lang="en-US" altLang="zh-CN" dirty="0" smtClean="0"/>
          </a:p>
          <a:p>
            <a:r>
              <a:rPr lang="en-US" altLang="zh-CN" dirty="0" smtClean="0"/>
              <a:t>      1.</a:t>
            </a:r>
            <a:r>
              <a:rPr lang="zh-CN" altLang="en-US" dirty="0" smtClean="0"/>
              <a:t>展示时钟  老师带来了一个钟，提问：小朋友们观察一下有些什么特点？老师先说：会走没有腿，会说没有嘴，他会告诉我们，什么时候起，什么时候睡。老师说完了。小朋友们来说说这个时钟有什么特点。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2.</a:t>
            </a:r>
            <a:r>
              <a:rPr lang="zh-CN" altLang="en-US" dirty="0" smtClean="0"/>
              <a:t>总结：有</a:t>
            </a:r>
            <a:r>
              <a:rPr lang="en-US" altLang="zh-CN" dirty="0" smtClean="0"/>
              <a:t>12</a:t>
            </a:r>
            <a:r>
              <a:rPr lang="zh-CN" altLang="en-US" dirty="0" smtClean="0"/>
              <a:t>个数字，两根针，长针和短针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3.</a:t>
            </a:r>
            <a:r>
              <a:rPr lang="zh-CN" altLang="en-US" dirty="0" smtClean="0"/>
              <a:t>讲故事 龟兔赛跑 以故事导入如何认时钟（带道具）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4.</a:t>
            </a:r>
            <a:r>
              <a:rPr lang="zh-CN" altLang="en-US" dirty="0" smtClean="0"/>
              <a:t>提问：图片上是几点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TextBox 2"/>
          <p:cNvSpPr txBox="1"/>
          <p:nvPr/>
        </p:nvSpPr>
        <p:spPr>
          <a:xfrm>
            <a:off x="395536" y="476672"/>
            <a:ext cx="8208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 smtClean="0"/>
              <a:t>认识整点</a:t>
            </a:r>
            <a:endParaRPr lang="en-US" altLang="zh-CN" dirty="0" smtClean="0"/>
          </a:p>
          <a:p>
            <a:r>
              <a:rPr lang="en-US" altLang="zh-CN" dirty="0" smtClean="0"/>
              <a:t>      1.</a:t>
            </a:r>
            <a:r>
              <a:rPr lang="zh-CN" altLang="en-US" dirty="0" smtClean="0"/>
              <a:t>时针和分针指向的数字是几点呢？老师来告诉你们，看钟的时候先看时针再看分针，当时针指向一个数字，而分针指着</a:t>
            </a:r>
            <a:r>
              <a:rPr lang="en-US" altLang="zh-CN" dirty="0" smtClean="0"/>
              <a:t>12</a:t>
            </a:r>
            <a:r>
              <a:rPr lang="zh-CN" altLang="en-US" dirty="0" smtClean="0"/>
              <a:t>的时候，就表示几点钟。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2.</a:t>
            </a:r>
            <a:r>
              <a:rPr lang="zh-CN" altLang="en-US" dirty="0" smtClean="0"/>
              <a:t>巩固 看图片认时间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3.</a:t>
            </a:r>
            <a:r>
              <a:rPr lang="zh-CN" altLang="en-US" dirty="0" smtClean="0"/>
              <a:t>一起拨整点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4.</a:t>
            </a:r>
            <a:r>
              <a:rPr lang="zh-CN" altLang="en-US" dirty="0" smtClean="0"/>
              <a:t>用身体动作来表示整点</a:t>
            </a:r>
            <a:endParaRPr lang="en-US" altLang="zh-CN" dirty="0" smtClean="0"/>
          </a:p>
          <a:p>
            <a:r>
              <a:rPr lang="en-US" altLang="zh-CN" dirty="0" smtClean="0"/>
              <a:t>       5.PPT</a:t>
            </a:r>
            <a:r>
              <a:rPr lang="zh-CN" altLang="en-US" dirty="0" smtClean="0"/>
              <a:t>展示一日活动的时间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692696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9933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活动延伸：</a:t>
            </a:r>
            <a:endParaRPr lang="en-US" altLang="zh-CN" sz="4000" dirty="0" smtClean="0">
              <a:solidFill>
                <a:srgbClr val="FF9933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endParaRPr lang="en-US" altLang="zh-CN" sz="4000" dirty="0">
              <a:solidFill>
                <a:srgbClr val="FF9933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r>
              <a:rPr lang="en-US" altLang="zh-CN" sz="2800" dirty="0" smtClean="0">
                <a:latin typeface="+mn-ea"/>
              </a:rPr>
              <a:t>     </a:t>
            </a:r>
            <a:r>
              <a:rPr lang="zh-CN" altLang="en-US" sz="2800" dirty="0" smtClean="0">
                <a:latin typeface="+mn-ea"/>
              </a:rPr>
              <a:t>回家和爸爸妈妈一起画一个时钟，认认整点</a:t>
            </a:r>
            <a:endParaRPr lang="zh-CN" altLang="en-US" sz="28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43608" y="1046844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bg1">
                    <a:lumMod val="95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一匹马儿三条腿</a:t>
            </a:r>
            <a:endParaRPr lang="en-US" altLang="zh-CN" sz="3600" dirty="0" smtClean="0">
              <a:solidFill>
                <a:schemeClr val="bg1">
                  <a:lumMod val="95000"/>
                </a:schemeClr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r>
              <a:rPr lang="zh-CN" altLang="en-US" sz="3600" dirty="0" smtClean="0">
                <a:solidFill>
                  <a:schemeClr val="bg1">
                    <a:lumMod val="95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日夜奔跑不喊累</a:t>
            </a:r>
            <a:endParaRPr lang="en-US" altLang="zh-CN" sz="3600" dirty="0" smtClean="0">
              <a:solidFill>
                <a:schemeClr val="bg1">
                  <a:lumMod val="95000"/>
                </a:schemeClr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r>
              <a:rPr lang="zh-CN" altLang="en-US" sz="3600" dirty="0">
                <a:solidFill>
                  <a:schemeClr val="bg1">
                    <a:lumMod val="95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滴答</a:t>
            </a:r>
            <a:r>
              <a:rPr lang="zh-CN" altLang="en-US" sz="3600" dirty="0" smtClean="0">
                <a:solidFill>
                  <a:schemeClr val="bg1">
                    <a:lumMod val="95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滴答提醒你</a:t>
            </a:r>
            <a:endParaRPr lang="en-US" altLang="zh-CN" sz="3600" dirty="0" smtClean="0">
              <a:solidFill>
                <a:schemeClr val="bg1">
                  <a:lumMod val="95000"/>
                </a:schemeClr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r>
              <a:rPr lang="zh-CN" altLang="en-US" sz="3600" dirty="0" smtClean="0">
                <a:solidFill>
                  <a:schemeClr val="bg1">
                    <a:lumMod val="95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时间一定要珍惜</a:t>
            </a:r>
            <a:endParaRPr lang="zh-CN" altLang="en-US" sz="3600" dirty="0">
              <a:solidFill>
                <a:schemeClr val="bg1">
                  <a:lumMod val="95000"/>
                </a:schemeClr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17" y="-243408"/>
            <a:ext cx="9169317" cy="864096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1007</Words>
  <Application>WPS 演示</Application>
  <PresentationFormat>全屏显示(4:3)</PresentationFormat>
  <Paragraphs>89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Arial</vt:lpstr>
      <vt:lpstr>宋体</vt:lpstr>
      <vt:lpstr>Wingdings</vt:lpstr>
      <vt:lpstr>华文琥珀</vt:lpstr>
      <vt:lpstr>Calibri</vt:lpstr>
      <vt:lpstr>微软雅黑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user</cp:lastModifiedBy>
  <cp:revision>28</cp:revision>
  <dcterms:created xsi:type="dcterms:W3CDTF">2015-04-02T03:54:00Z</dcterms:created>
  <dcterms:modified xsi:type="dcterms:W3CDTF">2018-05-05T07:10:51Z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